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D1BB-B55B-41A7-95E3-97EE7E912AA6}" type="datetimeFigureOut">
              <a:rPr lang="ru-RU" smtClean="0"/>
              <a:t>15.11.2018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1717C-B071-4297-AFB4-BFC6AA442BF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14291"/>
            <a:ext cx="8786874" cy="571504"/>
          </a:xfrm>
        </p:spPr>
        <p:txBody>
          <a:bodyPr>
            <a:normAutofit/>
          </a:bodyPr>
          <a:lstStyle/>
          <a:p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Алгоритм предоставления </a:t>
            </a:r>
            <a:r>
              <a:rPr lang="ru-RU" sz="1400" b="1" dirty="0" err="1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грантовой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Book Antiqua" pitchFamily="18" charset="0"/>
              </a:rPr>
              <a:t> поддержки крестьянским (фермерским) хозяйствам (начинающим и семейным фермерам) и сельскохозяйственным потребительским кооперативам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1285860"/>
            <a:ext cx="2786082" cy="477054"/>
          </a:xfrm>
          <a:prstGeom prst="rect">
            <a:avLst/>
          </a:prstGeom>
          <a:ln cap="rnd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latin typeface="Calibri" pitchFamily="34" charset="0"/>
              </a:rPr>
              <a:t>Подготовка</a:t>
            </a:r>
            <a:r>
              <a:rPr lang="ru-RU" sz="1200" b="1" dirty="0" smtClean="0">
                <a:latin typeface="Calibri" pitchFamily="34" charset="0"/>
              </a:rPr>
              <a:t>  заявки и документов для участия в Конкурсе</a:t>
            </a:r>
            <a:endParaRPr lang="ru-RU" sz="1200" b="1" dirty="0">
              <a:latin typeface="Calibri" pitchFamily="34" charset="0"/>
            </a:endParaRPr>
          </a:p>
        </p:txBody>
      </p:sp>
      <p:pic>
        <p:nvPicPr>
          <p:cNvPr id="5" name="Рисунок 4" descr="http://i.ytimg.com/vi/MrsQHMsOIOY/hqdefault.jpg"/>
          <p:cNvPicPr/>
          <p:nvPr/>
        </p:nvPicPr>
        <p:blipFill>
          <a:blip r:embed="rId2" cstate="print"/>
          <a:srcRect l="16844" r="17609"/>
          <a:stretch>
            <a:fillRect/>
          </a:stretch>
        </p:blipFill>
        <p:spPr bwMode="auto">
          <a:xfrm>
            <a:off x="3214678" y="1214422"/>
            <a:ext cx="57150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857884" y="1285860"/>
            <a:ext cx="2714644" cy="492443"/>
          </a:xfrm>
          <a:prstGeom prst="rect">
            <a:avLst/>
          </a:prstGeom>
          <a:ln cap="rnd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latin typeface="Calibri" pitchFamily="34" charset="0"/>
              </a:rPr>
              <a:t>Соответствие требованиям и условиям предоставления Гранта</a:t>
            </a:r>
            <a:endParaRPr lang="ru-RU" sz="1300" b="1" dirty="0">
              <a:latin typeface="Calibri" pitchFamily="34" charset="0"/>
            </a:endParaRPr>
          </a:p>
        </p:txBody>
      </p:sp>
      <p:pic>
        <p:nvPicPr>
          <p:cNvPr id="10" name="Рисунок 9" descr="http://images.by.prom.st/30011435_w200_h200_remont_noutbukov_minsk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214422"/>
            <a:ext cx="571504" cy="673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3428992" y="857232"/>
            <a:ext cx="2000263" cy="307777"/>
          </a:xfrm>
          <a:prstGeom prst="rect">
            <a:avLst/>
          </a:prstGeom>
          <a:ln cap="rnd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К(Ф)Х и </a:t>
            </a:r>
            <a:r>
              <a:rPr lang="ru-RU" sz="1400" b="1" dirty="0" err="1" smtClean="0">
                <a:latin typeface="Calibri" pitchFamily="34" charset="0"/>
              </a:rPr>
              <a:t>СПоК</a:t>
            </a:r>
            <a:endParaRPr lang="ru-RU" sz="1400" b="1" dirty="0" smtClean="0">
              <a:latin typeface="Calibri" pitchFamily="34" charset="0"/>
            </a:endParaRPr>
          </a:p>
        </p:txBody>
      </p:sp>
      <p:sp>
        <p:nvSpPr>
          <p:cNvPr id="14" name="Тройная стрелка влево/вправо/вверх 13"/>
          <p:cNvSpPr/>
          <p:nvPr/>
        </p:nvSpPr>
        <p:spPr>
          <a:xfrm rot="10800000">
            <a:off x="4214810" y="1571612"/>
            <a:ext cx="642942" cy="357189"/>
          </a:xfrm>
          <a:prstGeom prst="leftRightUp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14348" y="2428868"/>
            <a:ext cx="7643866" cy="292388"/>
          </a:xfrm>
          <a:prstGeom prst="rect">
            <a:avLst/>
          </a:prstGeom>
          <a:ln cap="rnd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latin typeface="Calibri" pitchFamily="34" charset="0"/>
              </a:rPr>
              <a:t>Предоставление  К(Ф)Х и </a:t>
            </a:r>
            <a:r>
              <a:rPr lang="ru-RU" sz="1300" b="1" dirty="0" err="1" smtClean="0">
                <a:latin typeface="Calibri" pitchFamily="34" charset="0"/>
              </a:rPr>
              <a:t>СПоК</a:t>
            </a:r>
            <a:r>
              <a:rPr lang="ru-RU" sz="1300" b="1" dirty="0" smtClean="0">
                <a:latin typeface="Calibri" pitchFamily="34" charset="0"/>
              </a:rPr>
              <a:t> в Минсельхозпрод УР заявки и документов для участия в Конкурсе</a:t>
            </a:r>
            <a:endParaRPr lang="ru-RU" sz="13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720" y="1928802"/>
            <a:ext cx="8358246" cy="2846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cap="rnd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50" b="1" dirty="0" smtClean="0">
                <a:latin typeface="Calibri" pitchFamily="34" charset="0"/>
              </a:rPr>
              <a:t>Информация Министерства сельского хозяйства и продовольствия УР о датах  начала и окончания приема заявок</a:t>
            </a:r>
            <a:endParaRPr lang="ru-RU" sz="1250" b="1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2910" y="3000372"/>
            <a:ext cx="7715304" cy="2923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cap="rnd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latin typeface="Calibri" pitchFamily="34" charset="0"/>
              </a:rPr>
              <a:t>Проверка Минсельхозпродом УР документов и решение о допуске К(Ф)Х и </a:t>
            </a:r>
            <a:r>
              <a:rPr lang="ru-RU" sz="1300" b="1" dirty="0" err="1" smtClean="0">
                <a:latin typeface="Calibri" pitchFamily="34" charset="0"/>
              </a:rPr>
              <a:t>СПоК</a:t>
            </a:r>
            <a:r>
              <a:rPr lang="ru-RU" sz="1300" b="1" dirty="0" smtClean="0">
                <a:latin typeface="Calibri" pitchFamily="34" charset="0"/>
              </a:rPr>
              <a:t> к участию в Конкурсе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28794" y="3500438"/>
            <a:ext cx="5214974" cy="2923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cap="rnd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latin typeface="Calibri" pitchFamily="34" charset="0"/>
              </a:rPr>
              <a:t>Заседание Конкурсной комиссии  по отбору получателей Грантов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42976" y="4000504"/>
            <a:ext cx="6929486" cy="292388"/>
          </a:xfrm>
          <a:prstGeom prst="rect">
            <a:avLst/>
          </a:prstGeom>
          <a:ln cap="rnd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latin typeface="Calibri" pitchFamily="34" charset="0"/>
              </a:rPr>
              <a:t>Защита К(Ф)Х (семейными)  и </a:t>
            </a:r>
            <a:r>
              <a:rPr lang="ru-RU" sz="1300" b="1" dirty="0" err="1" smtClean="0">
                <a:latin typeface="Calibri" pitchFamily="34" charset="0"/>
              </a:rPr>
              <a:t>СПоК</a:t>
            </a:r>
            <a:r>
              <a:rPr lang="ru-RU" sz="1300" b="1" dirty="0" smtClean="0">
                <a:latin typeface="Calibri" pitchFamily="34" charset="0"/>
              </a:rPr>
              <a:t> бизнес-плана на заседании Конкурсной комиссии</a:t>
            </a:r>
            <a:endParaRPr lang="ru-RU" sz="1300" b="1" dirty="0">
              <a:latin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57290" y="4572008"/>
            <a:ext cx="6357982" cy="2923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cap="rnd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latin typeface="Calibri" pitchFamily="34" charset="0"/>
              </a:rPr>
              <a:t>Определение  получателей Грантов и подписание с ними Соглашений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14546" y="5072074"/>
            <a:ext cx="4714908" cy="2923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cap="rnd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latin typeface="Calibri" pitchFamily="34" charset="0"/>
              </a:rPr>
              <a:t>Перечисление средств Гранта на счета получателей</a:t>
            </a:r>
          </a:p>
        </p:txBody>
      </p:sp>
      <p:sp>
        <p:nvSpPr>
          <p:cNvPr id="22" name="Стрелка углом вверх 21"/>
          <p:cNvSpPr/>
          <p:nvPr/>
        </p:nvSpPr>
        <p:spPr>
          <a:xfrm rot="10800000">
            <a:off x="2643174" y="1071547"/>
            <a:ext cx="642942" cy="142875"/>
          </a:xfrm>
          <a:prstGeom prst="bentUp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углом вверх 23"/>
          <p:cNvSpPr/>
          <p:nvPr/>
        </p:nvSpPr>
        <p:spPr>
          <a:xfrm rot="10800000" flipH="1">
            <a:off x="5572132" y="1071547"/>
            <a:ext cx="642942" cy="142875"/>
          </a:xfrm>
          <a:prstGeom prst="bentUp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4357686" y="2285992"/>
            <a:ext cx="28575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4357686" y="2786058"/>
            <a:ext cx="28575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4357686" y="3357562"/>
            <a:ext cx="28575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4357686" y="3857628"/>
            <a:ext cx="28575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4357686" y="4357694"/>
            <a:ext cx="28575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4357686" y="4929198"/>
            <a:ext cx="28575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" name="Рисунок 30" descr="http://novosti.kg/wp-content/uploads/2014/04/registratsiya1.jpe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01091" y="2857496"/>
            <a:ext cx="42862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Рисунок 31" descr="http://wiki.iteach.ru/images/f/f2/%D0%A7%D0%B5%D0%BB%D0%BE%D0%B2%D0%B5%D0%BA_%D0%9B%D0%B5%D0%BD%D1%82%D0%B0_%D0%91%D0%B0%D0%B9%D0%B3%D0%B0%D0%BD%D0%BE%D0%B2%D0%B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15272" y="4357694"/>
            <a:ext cx="57150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Рисунок 34" descr="2987812-2x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0166" y="4929198"/>
            <a:ext cx="642942" cy="642942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357422" y="5572140"/>
            <a:ext cx="4500594" cy="292388"/>
          </a:xfrm>
          <a:prstGeom prst="rect">
            <a:avLst/>
          </a:prstGeom>
          <a:ln cap="rnd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latin typeface="Calibri" pitchFamily="34" charset="0"/>
              </a:rPr>
              <a:t>Расходование Гранта К(Ф)Х и </a:t>
            </a:r>
            <a:r>
              <a:rPr lang="ru-RU" sz="1300" b="1" dirty="0" err="1" smtClean="0">
                <a:latin typeface="Calibri" pitchFamily="34" charset="0"/>
              </a:rPr>
              <a:t>СПоК</a:t>
            </a:r>
            <a:endParaRPr lang="ru-RU" sz="1300" b="1" dirty="0">
              <a:latin typeface="Calibri" pitchFamily="34" charset="0"/>
            </a:endParaRPr>
          </a:p>
        </p:txBody>
      </p:sp>
      <p:sp>
        <p:nvSpPr>
          <p:cNvPr id="37" name="Стрелка вниз 36"/>
          <p:cNvSpPr/>
          <p:nvPr/>
        </p:nvSpPr>
        <p:spPr>
          <a:xfrm>
            <a:off x="4357686" y="5429264"/>
            <a:ext cx="28575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Рисунок 37" descr="http://static.ow.ly/photos/original/c5jLk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00958" y="5500702"/>
            <a:ext cx="571504" cy="64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Стрелка вниз 39"/>
          <p:cNvSpPr/>
          <p:nvPr/>
        </p:nvSpPr>
        <p:spPr>
          <a:xfrm>
            <a:off x="4357686" y="5929330"/>
            <a:ext cx="28575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214282" y="6094089"/>
            <a:ext cx="8786874" cy="292388"/>
          </a:xfrm>
          <a:prstGeom prst="rect">
            <a:avLst/>
          </a:prstGeom>
          <a:ln cap="rnd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300" b="1" dirty="0" smtClean="0">
                <a:latin typeface="Calibri" pitchFamily="34" charset="0"/>
              </a:rPr>
              <a:t>Возможность получения Гранта К(Ф)Х (семейными) и </a:t>
            </a:r>
            <a:r>
              <a:rPr lang="ru-RU" sz="1300" b="1" dirty="0" err="1" smtClean="0">
                <a:latin typeface="Calibri" pitchFamily="34" charset="0"/>
              </a:rPr>
              <a:t>СПоКами</a:t>
            </a:r>
            <a:r>
              <a:rPr lang="ru-RU" sz="1300" b="1" dirty="0" smtClean="0">
                <a:latin typeface="Calibri" pitchFamily="34" charset="0"/>
              </a:rPr>
              <a:t> через 2 года с момента освоения предыдущего Гранта</a:t>
            </a:r>
            <a:endParaRPr lang="ru-RU" sz="13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134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Book Antiqua</vt:lpstr>
      <vt:lpstr>Calibri</vt:lpstr>
      <vt:lpstr>Тема Office</vt:lpstr>
      <vt:lpstr>Алгоритм предоставления грантовой поддержки крестьянским (фермерским) хозяйствам (начинающим и семейным фермерам) и сельскохозяйственным потребительским кооперативам</vt:lpstr>
    </vt:vector>
  </TitlesOfParts>
  <Company>msx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действий получения грантовой поддержки крестьянскими (фермерскими) хозяйствами и сельскохозяйственными потребительскими кооперативами</dc:title>
  <dc:creator>ggv</dc:creator>
  <cp:lastModifiedBy>Филиппов</cp:lastModifiedBy>
  <cp:revision>24</cp:revision>
  <dcterms:created xsi:type="dcterms:W3CDTF">2018-11-14T06:21:29Z</dcterms:created>
  <dcterms:modified xsi:type="dcterms:W3CDTF">2018-11-15T10:05:39Z</dcterms:modified>
</cp:coreProperties>
</file>